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74" r:id="rId14"/>
    <p:sldId id="478" r:id="rId15"/>
    <p:sldId id="576" r:id="rId16"/>
    <p:sldId id="545" r:id="rId17"/>
    <p:sldId id="571" r:id="rId18"/>
    <p:sldId id="570" r:id="rId19"/>
    <p:sldId id="546" r:id="rId20"/>
    <p:sldId id="549" r:id="rId21"/>
    <p:sldId id="548" r:id="rId22"/>
    <p:sldId id="562" r:id="rId23"/>
    <p:sldId id="508" r:id="rId24"/>
    <p:sldId id="423" r:id="rId25"/>
    <p:sldId id="463" r:id="rId26"/>
    <p:sldId id="492" r:id="rId27"/>
    <p:sldId id="469" r:id="rId28"/>
    <p:sldId id="572" r:id="rId29"/>
    <p:sldId id="544" r:id="rId30"/>
    <p:sldId id="509" r:id="rId31"/>
    <p:sldId id="543" r:id="rId32"/>
    <p:sldId id="526" r:id="rId33"/>
    <p:sldId id="483" r:id="rId34"/>
    <p:sldId id="510" r:id="rId35"/>
    <p:sldId id="474" r:id="rId36"/>
    <p:sldId id="507" r:id="rId37"/>
    <p:sldId id="573" r:id="rId38"/>
    <p:sldId id="575" r:id="rId39"/>
    <p:sldId id="565" r:id="rId40"/>
    <p:sldId id="535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나눔스퀘어" panose="020B0600000101010101" pitchFamily="50" charset="-127"/>
      <p:regular r:id="rId44"/>
      <p:bold r:id="rId45"/>
      <p:italic r:id="rId46"/>
      <p:boldItalic r:id="rId47"/>
    </p:embeddedFont>
    <p:embeddedFont>
      <p:font typeface="나눔스퀘어 Bold" panose="020B0600000101010101" pitchFamily="50" charset="-127"/>
      <p:regular r:id="rId48"/>
      <p:bold r:id="rId49"/>
      <p:italic r:id="rId50"/>
      <p:boldItalic r:id="rId51"/>
    </p:embeddedFont>
    <p:embeddedFont>
      <p:font typeface="나눔스퀘어 ExtraBold" panose="020B0600000101010101" pitchFamily="50" charset="-127"/>
      <p:regular r:id="rId52"/>
      <p:bold r:id="rId53"/>
      <p:italic r:id="rId54"/>
      <p:boldItalic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4FF"/>
    <a:srgbClr val="DEEBF7"/>
    <a:srgbClr val="FFABAB"/>
    <a:srgbClr val="FF8F8F"/>
    <a:srgbClr val="FFA3A3"/>
    <a:srgbClr val="FF9999"/>
    <a:srgbClr val="0000FF"/>
    <a:srgbClr val="FF0000"/>
    <a:srgbClr val="FFF2CC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91" d="100"/>
          <a:sy n="91" d="100"/>
        </p:scale>
        <p:origin x="1368" y="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47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9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1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4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81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75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G-CXE: Graph-Based Movie Recommender System Using Cinematic Experience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2021.11.08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Learning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review-based recommendations are possible and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performance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936114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1339255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4887704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20944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&lt;Experimental results&gt;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Representation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We drastically reduce the size of the input, which gives us scalability in terms of the training time and the memory usage.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4270226" y="6389150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98" y="3654499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Edge embedding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Neural Message Passing for Quantum Chemistry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(PMLR 2017)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Message passing for edge embedding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50CB8-2794-4206-B021-5A5D7FC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62" y="3090880"/>
            <a:ext cx="5707875" cy="34521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59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Method (New)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41021" y="3718323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4"/>
            <a:ext cx="11547135" cy="39628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10431" y="3679987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601824" y="3176810"/>
            <a:ext cx="1528269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72225" y="3176810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41111" y="5816812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</a:t>
            </a:r>
            <a:r>
              <a:rPr lang="en-US" altLang="ko-KR" dirty="0"/>
              <a:t>framework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395F33-41B5-40F9-A69D-71490ADBC134}"/>
              </a:ext>
            </a:extLst>
          </p:cNvPr>
          <p:cNvSpPr/>
          <p:nvPr/>
        </p:nvSpPr>
        <p:spPr>
          <a:xfrm>
            <a:off x="7784584" y="3176810"/>
            <a:ext cx="1159405" cy="80161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Explicit CX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47DC147-D9B3-4BD6-9997-25599E007CC0}"/>
              </a:ext>
            </a:extLst>
          </p:cNvPr>
          <p:cNvSpPr/>
          <p:nvPr/>
        </p:nvSpPr>
        <p:spPr>
          <a:xfrm>
            <a:off x="9926510" y="1946449"/>
            <a:ext cx="399770" cy="180609"/>
          </a:xfrm>
          <a:prstGeom prst="rect">
            <a:avLst/>
          </a:prstGeom>
          <a:solidFill>
            <a:srgbClr val="FFAB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5347F27-1CC7-47CD-A750-0EB627388F00}"/>
              </a:ext>
            </a:extLst>
          </p:cNvPr>
          <p:cNvSpPr/>
          <p:nvPr/>
        </p:nvSpPr>
        <p:spPr>
          <a:xfrm>
            <a:off x="9926510" y="2222334"/>
            <a:ext cx="399770" cy="180609"/>
          </a:xfrm>
          <a:prstGeom prst="rect">
            <a:avLst/>
          </a:prstGeom>
          <a:solidFill>
            <a:srgbClr val="D7E4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23E59AC-4495-4768-8AE7-74E932CCE42F}"/>
              </a:ext>
            </a:extLst>
          </p:cNvPr>
          <p:cNvSpPr txBox="1"/>
          <p:nvPr/>
        </p:nvSpPr>
        <p:spPr>
          <a:xfrm>
            <a:off x="10270460" y="1902029"/>
            <a:ext cx="151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Explicit CX process</a:t>
            </a:r>
            <a:endParaRPr lang="ko-KR" altLang="en-US" sz="1200" b="1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4F2F1CD-828A-4F6C-8385-8A70201F38FC}"/>
              </a:ext>
            </a:extLst>
          </p:cNvPr>
          <p:cNvSpPr txBox="1"/>
          <p:nvPr/>
        </p:nvSpPr>
        <p:spPr>
          <a:xfrm>
            <a:off x="10270460" y="2174138"/>
            <a:ext cx="151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Implicit CX process</a:t>
            </a:r>
            <a:endParaRPr lang="ko-KR" altLang="en-US" sz="1200" b="1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72225" y="3874357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601825" y="3861111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601825" y="4481435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Representation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82321" y="3178440"/>
            <a:ext cx="986619" cy="1784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A25BC4-D982-4BDB-A247-33C3940622DA}"/>
              </a:ext>
            </a:extLst>
          </p:cNvPr>
          <p:cNvSpPr/>
          <p:nvPr/>
        </p:nvSpPr>
        <p:spPr>
          <a:xfrm>
            <a:off x="7784584" y="4161442"/>
            <a:ext cx="1159405" cy="801610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Implicit CX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43556" y="4077230"/>
            <a:ext cx="366875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>
            <a:off x="2897049" y="3448111"/>
            <a:ext cx="475176" cy="62911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2897049" y="4077230"/>
            <a:ext cx="465551" cy="50393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80076" y="3448111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30093" y="3448111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30094" y="4739622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66" idx="1"/>
            <a:endCxn id="69" idx="3"/>
          </p:cNvCxnSpPr>
          <p:nvPr/>
        </p:nvCxnSpPr>
        <p:spPr>
          <a:xfrm flipH="1">
            <a:off x="7468940" y="3577615"/>
            <a:ext cx="315644" cy="4931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68940" y="4070747"/>
            <a:ext cx="315644" cy="49150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57972" y="3718323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98480" y="3718323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30094" y="4107389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943989" y="4077520"/>
            <a:ext cx="413983" cy="4847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66" idx="3"/>
          </p:cNvCxnSpPr>
          <p:nvPr/>
        </p:nvCxnSpPr>
        <p:spPr>
          <a:xfrm flipH="1" flipV="1">
            <a:off x="8943989" y="3577615"/>
            <a:ext cx="413983" cy="49990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96890" y="4077520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64382" y="3800710"/>
            <a:ext cx="1617211" cy="12443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805320" y="341763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1)</a:t>
            </a:r>
            <a:endParaRPr lang="ko-KR" altLang="en-US" sz="100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097460" y="341763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2)</a:t>
            </a:r>
            <a:endParaRPr lang="ko-KR" altLang="en-US" sz="10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20249" y="29062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3)</a:t>
            </a:r>
            <a:endParaRPr lang="ko-KR" altLang="en-US" sz="10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60057" y="29062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4)</a:t>
            </a:r>
            <a:endParaRPr lang="ko-KR" altLang="en-US" sz="10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69729" y="29062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5)</a:t>
            </a:r>
            <a:endParaRPr lang="ko-KR" altLang="en-US" sz="10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58385" y="290624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6)</a:t>
            </a:r>
            <a:endParaRPr lang="ko-KR" altLang="en-US" sz="100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71530" y="341763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7)</a:t>
            </a:r>
            <a:endParaRPr lang="ko-KR" altLang="en-US" sz="10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39625" y="3417631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Step 8)</a:t>
            </a:r>
            <a:endParaRPr lang="ko-KR" altLang="en-US" sz="10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  <a:stCxn id="124" idx="1"/>
            <a:endCxn id="62" idx="3"/>
          </p:cNvCxnSpPr>
          <p:nvPr/>
        </p:nvCxnSpPr>
        <p:spPr>
          <a:xfrm flipH="1">
            <a:off x="4280076" y="4422895"/>
            <a:ext cx="284306" cy="106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(Inductive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1480138" y="4168811"/>
            <a:ext cx="9231724" cy="2536770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953760"/>
              <a:ext cx="1761810" cy="42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480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3876099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4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2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9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88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Edge embedding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Embedding layer of BERT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Edge embedding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BERT word embedding layer (Devlin et al., 2018)">
            <a:extLst>
              <a:ext uri="{FF2B5EF4-FFF2-40B4-BE49-F238E27FC236}">
                <a16:creationId xmlns:a16="http://schemas.microsoft.com/office/drawing/2014/main" id="{DE90A96E-1364-4BA2-9751-19FB0F14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620593"/>
            <a:ext cx="8096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56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173748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96378"/>
              </p:ext>
            </p:extLst>
          </p:nvPr>
        </p:nvGraphicFramePr>
        <p:xfrm>
          <a:off x="2032000" y="1687406"/>
          <a:ext cx="81280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CF (item-based)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      CF (user-based)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SVD++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X)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O)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IGMC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2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 + 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3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95361" y="2921168"/>
            <a:ext cx="3603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Schedule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2E1800-A1A0-463E-B405-0D52EEBB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974" y="1097940"/>
            <a:ext cx="7684052" cy="5699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Schedule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1CF5B6B-08E0-47BA-BEA5-63748F33C722}"/>
              </a:ext>
            </a:extLst>
          </p:cNvPr>
          <p:cNvCxnSpPr>
            <a:cxnSpLocks/>
          </p:cNvCxnSpPr>
          <p:nvPr/>
        </p:nvCxnSpPr>
        <p:spPr>
          <a:xfrm>
            <a:off x="2253974" y="2259550"/>
            <a:ext cx="7615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9210F8D-88A6-4406-A109-DD0F7342C73C}"/>
              </a:ext>
            </a:extLst>
          </p:cNvPr>
          <p:cNvCxnSpPr>
            <a:cxnSpLocks/>
          </p:cNvCxnSpPr>
          <p:nvPr/>
        </p:nvCxnSpPr>
        <p:spPr>
          <a:xfrm>
            <a:off x="2253974" y="3287305"/>
            <a:ext cx="10560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301452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014798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 such as CF, MF, and GNN?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646851" y="4412582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 Does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and implicit extraction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method affect performance improvement?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776143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418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27920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4990121" y="4802081"/>
            <a:ext cx="2968753" cy="14187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406760" y="2767280"/>
            <a:ext cx="4460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review was quantified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reflected in the rating, which </a:t>
            </a:r>
            <a:r>
              <a:rPr lang="en-US" altLang="ko-KR" sz="14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reflects the user's preference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46341</TotalTime>
  <Words>2410</Words>
  <Application>Microsoft Office PowerPoint</Application>
  <PresentationFormat>와이드스크린</PresentationFormat>
  <Paragraphs>687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나눔스퀘어 ExtraBold</vt:lpstr>
      <vt:lpstr>Cambria Math</vt:lpstr>
      <vt:lpstr>나눔스퀘어 Bold</vt:lpstr>
      <vt:lpstr>바탕</vt:lpstr>
      <vt:lpstr>굴림</vt:lpstr>
      <vt:lpstr>Times New Roman</vt:lpstr>
      <vt:lpstr>Arial</vt:lpstr>
      <vt:lpstr>나눔스퀘어</vt:lpstr>
      <vt:lpstr>맑은 고딕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1381</cp:revision>
  <dcterms:created xsi:type="dcterms:W3CDTF">2018-08-30T11:36:00Z</dcterms:created>
  <dcterms:modified xsi:type="dcterms:W3CDTF">2021-11-10T05:17:31Z</dcterms:modified>
</cp:coreProperties>
</file>